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311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13" r:id="rId38"/>
    <p:sldId id="314" r:id="rId39"/>
    <p:sldId id="320" r:id="rId40"/>
    <p:sldId id="318" r:id="rId41"/>
    <p:sldId id="315" r:id="rId42"/>
    <p:sldId id="316" r:id="rId43"/>
    <p:sldId id="275" r:id="rId44"/>
    <p:sldId id="278" r:id="rId45"/>
    <p:sldId id="279" r:id="rId46"/>
    <p:sldId id="280" r:id="rId47"/>
    <p:sldId id="298" r:id="rId48"/>
    <p:sldId id="299" r:id="rId49"/>
    <p:sldId id="300" r:id="rId50"/>
    <p:sldId id="301" r:id="rId51"/>
    <p:sldId id="303" r:id="rId52"/>
    <p:sldId id="304" r:id="rId53"/>
    <p:sldId id="305" r:id="rId54"/>
    <p:sldId id="306" r:id="rId55"/>
    <p:sldId id="307" r:id="rId56"/>
    <p:sldId id="309" r:id="rId57"/>
    <p:sldId id="308" r:id="rId58"/>
    <p:sldId id="30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0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5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6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0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2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6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009E-3262-4356-96C9-6EF9F6E1D6F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0B073-D4A0-4754-A02A-DCB865C5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DOMAIN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1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47" t="23031" r="27387" b="17727"/>
          <a:stretch/>
        </p:blipFill>
        <p:spPr>
          <a:xfrm>
            <a:off x="3273136" y="1579418"/>
            <a:ext cx="5579919" cy="40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552" t="25000" r="25936" b="23181"/>
          <a:stretch/>
        </p:blipFill>
        <p:spPr>
          <a:xfrm>
            <a:off x="2369127" y="1002431"/>
            <a:ext cx="7277098" cy="46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102" t="23182" r="27131" b="21515"/>
          <a:stretch/>
        </p:blipFill>
        <p:spPr>
          <a:xfrm>
            <a:off x="2795156" y="1243736"/>
            <a:ext cx="6670962" cy="45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0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273" t="22576" r="27131" b="23031"/>
          <a:stretch/>
        </p:blipFill>
        <p:spPr>
          <a:xfrm>
            <a:off x="2287595" y="852055"/>
            <a:ext cx="7154094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0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017" t="23031" r="26363" b="18333"/>
          <a:stretch/>
        </p:blipFill>
        <p:spPr>
          <a:xfrm>
            <a:off x="3179618" y="1007917"/>
            <a:ext cx="6990960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62" t="23182" r="28068" b="19848"/>
          <a:stretch/>
        </p:blipFill>
        <p:spPr>
          <a:xfrm>
            <a:off x="2398587" y="976746"/>
            <a:ext cx="6371340" cy="45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3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272" t="22727" r="27472" b="16515"/>
          <a:stretch/>
        </p:blipFill>
        <p:spPr>
          <a:xfrm>
            <a:off x="2951018" y="1276146"/>
            <a:ext cx="5891645" cy="44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8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99" t="23940" r="27727" b="20605"/>
          <a:stretch/>
        </p:blipFill>
        <p:spPr>
          <a:xfrm>
            <a:off x="2293124" y="883227"/>
            <a:ext cx="7006740" cy="49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9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188" t="22728" r="27642" b="18485"/>
          <a:stretch/>
        </p:blipFill>
        <p:spPr>
          <a:xfrm>
            <a:off x="2647594" y="1070264"/>
            <a:ext cx="6174288" cy="45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932" t="22878" r="30284" b="18637"/>
          <a:stretch/>
        </p:blipFill>
        <p:spPr>
          <a:xfrm>
            <a:off x="2244436" y="770046"/>
            <a:ext cx="6255327" cy="48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166" t="24602" r="27812" b="17655"/>
          <a:stretch/>
        </p:blipFill>
        <p:spPr>
          <a:xfrm>
            <a:off x="1420506" y="405245"/>
            <a:ext cx="7453330" cy="55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1" t="26341" r="26180" b="19452"/>
          <a:stretch/>
        </p:blipFill>
        <p:spPr>
          <a:xfrm>
            <a:off x="3129541" y="2119745"/>
            <a:ext cx="4809114" cy="32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5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8" t="28250" r="26717" b="26378"/>
          <a:stretch/>
        </p:blipFill>
        <p:spPr>
          <a:xfrm>
            <a:off x="2618181" y="2026227"/>
            <a:ext cx="5278910" cy="30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80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49" t="28728" r="25777" b="21601"/>
          <a:stretch/>
        </p:blipFill>
        <p:spPr>
          <a:xfrm>
            <a:off x="2606570" y="1984665"/>
            <a:ext cx="6599775" cy="400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5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20" t="25385" r="31143" b="11874"/>
          <a:stretch/>
        </p:blipFill>
        <p:spPr>
          <a:xfrm>
            <a:off x="3647209" y="1911926"/>
            <a:ext cx="5070764" cy="45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4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82" t="26341" r="25911" b="20885"/>
          <a:stretch/>
        </p:blipFill>
        <p:spPr>
          <a:xfrm>
            <a:off x="3170171" y="2015836"/>
            <a:ext cx="5693275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0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0" t="26102" r="26583" b="18975"/>
          <a:stretch/>
        </p:blipFill>
        <p:spPr>
          <a:xfrm>
            <a:off x="3449781" y="2140527"/>
            <a:ext cx="5070765" cy="34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72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84" t="27296" r="25911" b="18736"/>
          <a:stretch/>
        </p:blipFill>
        <p:spPr>
          <a:xfrm>
            <a:off x="3326491" y="1690688"/>
            <a:ext cx="5539017" cy="36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0" t="28967" r="25509" b="24706"/>
          <a:stretch/>
        </p:blipFill>
        <p:spPr>
          <a:xfrm>
            <a:off x="3204088" y="1984664"/>
            <a:ext cx="5783824" cy="32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41" t="15117" r="23762" b="24706"/>
          <a:stretch/>
        </p:blipFill>
        <p:spPr>
          <a:xfrm>
            <a:off x="2223654" y="1049313"/>
            <a:ext cx="7450281" cy="51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1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47" t="28967" r="25777" b="23034"/>
          <a:stretch/>
        </p:blipFill>
        <p:spPr>
          <a:xfrm>
            <a:off x="3097347" y="2147888"/>
            <a:ext cx="5997305" cy="34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8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14" t="24646" r="24489" b="19547"/>
          <a:stretch/>
        </p:blipFill>
        <p:spPr>
          <a:xfrm>
            <a:off x="2225396" y="1007918"/>
            <a:ext cx="6980950" cy="48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4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84" t="28012" r="25643" b="19213"/>
          <a:stretch/>
        </p:blipFill>
        <p:spPr>
          <a:xfrm>
            <a:off x="3580586" y="2047009"/>
            <a:ext cx="5241295" cy="33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58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0" t="26580" r="25643" b="18975"/>
          <a:stretch/>
        </p:blipFill>
        <p:spPr>
          <a:xfrm>
            <a:off x="3491346" y="2180279"/>
            <a:ext cx="4894117" cy="32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47" t="26580" r="26180" b="16109"/>
          <a:stretch/>
        </p:blipFill>
        <p:spPr>
          <a:xfrm>
            <a:off x="2755886" y="1849582"/>
            <a:ext cx="5182769" cy="36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52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1" t="25625" r="25911" b="22317"/>
          <a:stretch/>
        </p:blipFill>
        <p:spPr>
          <a:xfrm>
            <a:off x="3003833" y="2047010"/>
            <a:ext cx="4955602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66" t="19893" r="26986" b="12766"/>
          <a:stretch/>
        </p:blipFill>
        <p:spPr>
          <a:xfrm>
            <a:off x="2504209" y="958923"/>
            <a:ext cx="7013864" cy="563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4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15" t="28663" r="26521" b="23196"/>
          <a:stretch/>
        </p:blipFill>
        <p:spPr>
          <a:xfrm>
            <a:off x="3138054" y="2192482"/>
            <a:ext cx="5070763" cy="2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22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84" t="26341" r="26180" b="23273"/>
          <a:stretch/>
        </p:blipFill>
        <p:spPr>
          <a:xfrm>
            <a:off x="3106006" y="2033589"/>
            <a:ext cx="5580796" cy="34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5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44" t="17744" r="24434" b="31153"/>
          <a:stretch/>
        </p:blipFill>
        <p:spPr>
          <a:xfrm>
            <a:off x="2119745" y="1272205"/>
            <a:ext cx="7897091" cy="47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Association vs Aggregation vs Composition</a:t>
            </a:r>
          </a:p>
          <a:p>
            <a:r>
              <a:rPr lang="en-US" dirty="0"/>
              <a:t>The question "What is the difference between association, aggregation, and composition" has been frequently asked lately.</a:t>
            </a:r>
          </a:p>
          <a:p>
            <a:r>
              <a:rPr lang="en-US" b="1" dirty="0"/>
              <a:t>Aggregation</a:t>
            </a:r>
            <a:r>
              <a:rPr lang="en-US" dirty="0"/>
              <a:t> and </a:t>
            </a:r>
            <a:r>
              <a:rPr lang="en-US" b="1" dirty="0"/>
              <a:t>Composition</a:t>
            </a:r>
            <a:r>
              <a:rPr lang="en-US" dirty="0"/>
              <a:t> are subsets of association meaning they are </a:t>
            </a:r>
            <a:r>
              <a:rPr lang="en-US" b="1" dirty="0"/>
              <a:t>specific cases of association</a:t>
            </a:r>
            <a:r>
              <a:rPr lang="en-US" dirty="0"/>
              <a:t>. In both aggregation and composition object of one class "owns" object of another class. But there is a subtle difference: </a:t>
            </a:r>
          </a:p>
          <a:p>
            <a:r>
              <a:rPr lang="en-US" b="1" dirty="0"/>
              <a:t>Aggregation</a:t>
            </a:r>
            <a:r>
              <a:rPr lang="en-US" dirty="0"/>
              <a:t> implies a relationship where the child can exist independently of the parent. Example: Class (parent) and Student (child). Delete the Class and the Students still exist.</a:t>
            </a:r>
          </a:p>
          <a:p>
            <a:r>
              <a:rPr lang="en-US" b="1" dirty="0"/>
              <a:t>Composition</a:t>
            </a:r>
            <a:r>
              <a:rPr lang="en-US" dirty="0"/>
              <a:t> implies a relationship where the child cannot exist independent of the parent. Example: House (parent) and Room (child). Rooms don't exist separate to a House.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43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08" t="20370" r="32761" b="10856"/>
          <a:stretch/>
        </p:blipFill>
        <p:spPr>
          <a:xfrm>
            <a:off x="2389909" y="248210"/>
            <a:ext cx="6774873" cy="73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6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102" t="22575" r="23296" b="20000"/>
          <a:stretch/>
        </p:blipFill>
        <p:spPr>
          <a:xfrm>
            <a:off x="1868228" y="613064"/>
            <a:ext cx="7483591" cy="487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6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24" t="62688" r="42836" b="15239"/>
          <a:stretch/>
        </p:blipFill>
        <p:spPr>
          <a:xfrm>
            <a:off x="629344" y="1027906"/>
            <a:ext cx="10468147" cy="46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1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Composition Example:</a:t>
            </a:r>
          </a:p>
          <a:p>
            <a:r>
              <a:rPr lang="en-US" dirty="0"/>
              <a:t>We should be more specific and use the composition link in cases where in addition to the part-of relationship between Class A and Class B - there's a strong lifecycle dependency between the two, meaning that when Class A is deleted then Class B is also deleted as a result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853" t="19697" r="46988" b="57727"/>
          <a:stretch/>
        </p:blipFill>
        <p:spPr>
          <a:xfrm>
            <a:off x="3501735" y="4343400"/>
            <a:ext cx="4717473" cy="27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53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491" y="0"/>
            <a:ext cx="10515600" cy="33562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Aggregation Example:</a:t>
            </a:r>
          </a:p>
          <a:p>
            <a:r>
              <a:rPr lang="en-US" dirty="0"/>
              <a:t>It's important to note that the </a:t>
            </a:r>
            <a:r>
              <a:rPr lang="en-US" b="1" dirty="0"/>
              <a:t>aggregation link doesn't state in any way that Class A owns Class B nor that there's a parent-child relationship</a:t>
            </a:r>
            <a:r>
              <a:rPr lang="en-US" dirty="0"/>
              <a:t> (when parent deleted all its child's are being deleted as a result) between the two. Actually, quite the opposite! The aggregation link is usually used to stress the point that Class A instance is not the exclusive container of Class B instance, as in fact the same Class B instance has another container/s.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193" t="64697" r="46392" b="13485"/>
          <a:stretch/>
        </p:blipFill>
        <p:spPr>
          <a:xfrm>
            <a:off x="3273137" y="3803073"/>
            <a:ext cx="5891646" cy="27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29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676" t="21970" r="27387" b="16364"/>
          <a:stretch/>
        </p:blipFill>
        <p:spPr>
          <a:xfrm>
            <a:off x="2550547" y="976745"/>
            <a:ext cx="6302508" cy="47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7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505" t="21970" r="25000" b="18636"/>
          <a:stretch/>
        </p:blipFill>
        <p:spPr>
          <a:xfrm>
            <a:off x="2386940" y="924791"/>
            <a:ext cx="675706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040" t="21970" r="28665" b="20909"/>
          <a:stretch/>
        </p:blipFill>
        <p:spPr>
          <a:xfrm>
            <a:off x="2004453" y="457200"/>
            <a:ext cx="7472056" cy="55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1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62" t="22273" r="24573" b="18787"/>
          <a:stretch/>
        </p:blipFill>
        <p:spPr>
          <a:xfrm>
            <a:off x="2286586" y="862446"/>
            <a:ext cx="6909369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75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82" t="19177" r="26155" b="38077"/>
          <a:stretch/>
        </p:blipFill>
        <p:spPr>
          <a:xfrm>
            <a:off x="2660072" y="1677025"/>
            <a:ext cx="6332825" cy="34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7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Notation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514002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notation: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visibility </a:t>
            </a:r>
            <a:r>
              <a:rPr lang="en-US" sz="4000" dirty="0" err="1" smtClean="0"/>
              <a:t>name:type</a:t>
            </a:r>
            <a:r>
              <a:rPr lang="en-US" sz="4000" dirty="0" smtClean="0"/>
              <a:t> multiplicity=default{property-string}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9922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722" t="25151" r="27131" b="17274"/>
          <a:stretch/>
        </p:blipFill>
        <p:spPr>
          <a:xfrm>
            <a:off x="2306782" y="848284"/>
            <a:ext cx="6577445" cy="48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47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24" y="0"/>
            <a:ext cx="7474721" cy="5673436"/>
          </a:xfrm>
        </p:spPr>
      </p:pic>
      <p:sp>
        <p:nvSpPr>
          <p:cNvPr id="5" name="Rectangle 4"/>
          <p:cNvSpPr/>
          <p:nvPr/>
        </p:nvSpPr>
        <p:spPr>
          <a:xfrm>
            <a:off x="782781" y="5509691"/>
            <a:ext cx="9930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quantity entered by the cashier may be recorded as an attribute “quantity” of the </a:t>
            </a:r>
            <a:r>
              <a:rPr lang="en-US" dirty="0" err="1"/>
              <a:t>SaleLineItem</a:t>
            </a:r>
            <a:r>
              <a:rPr lang="en-US" dirty="0"/>
              <a:t> class. However the quantity can be calculated from the actual multiplicity value of the association</a:t>
            </a:r>
          </a:p>
        </p:txBody>
      </p:sp>
    </p:spTree>
    <p:extLst>
      <p:ext uri="{BB962C8B-B14F-4D97-AF65-F5344CB8AC3E}">
        <p14:creationId xmlns:p14="http://schemas.microsoft.com/office/powerpoint/2010/main" val="2887169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36" y="173470"/>
            <a:ext cx="7510992" cy="4351338"/>
          </a:xfrm>
        </p:spPr>
      </p:pic>
      <p:sp>
        <p:nvSpPr>
          <p:cNvPr id="5" name="Rectangle 4"/>
          <p:cNvSpPr/>
          <p:nvPr/>
        </p:nvSpPr>
        <p:spPr>
          <a:xfrm>
            <a:off x="1423555" y="5018538"/>
            <a:ext cx="8551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attribute type should be “primitive” data type, such as: numbers and </a:t>
            </a:r>
            <a:r>
              <a:rPr lang="en-US" dirty="0" err="1"/>
              <a:t>booleans</a:t>
            </a:r>
            <a:r>
              <a:rPr lang="en-US" dirty="0"/>
              <a:t>. Attribute should not be a complex domain concept(Sale , Airport) </a:t>
            </a:r>
            <a:r>
              <a:rPr lang="en-US" dirty="0" err="1"/>
              <a:t>CurrentRegister</a:t>
            </a:r>
            <a:r>
              <a:rPr lang="en-US" dirty="0"/>
              <a:t> is of type “Register”, so expressed with an association</a:t>
            </a:r>
          </a:p>
        </p:txBody>
      </p:sp>
    </p:spTree>
    <p:extLst>
      <p:ext uri="{BB962C8B-B14F-4D97-AF65-F5344CB8AC3E}">
        <p14:creationId xmlns:p14="http://schemas.microsoft.com/office/powerpoint/2010/main" val="3067100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45" y="365125"/>
            <a:ext cx="5801784" cy="4351338"/>
          </a:xfrm>
        </p:spPr>
      </p:pic>
      <p:sp>
        <p:nvSpPr>
          <p:cNvPr id="5" name="Rectangle 4"/>
          <p:cNvSpPr/>
          <p:nvPr/>
        </p:nvSpPr>
        <p:spPr>
          <a:xfrm>
            <a:off x="2102427" y="52117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destination airport is not a string, it is a complex thing that occupies many square kilometers of space. So “Airport” should be related to “Flight” via an association , not with attribute </a:t>
            </a:r>
          </a:p>
        </p:txBody>
      </p:sp>
    </p:spTree>
    <p:extLst>
      <p:ext uri="{BB962C8B-B14F-4D97-AF65-F5344CB8AC3E}">
        <p14:creationId xmlns:p14="http://schemas.microsoft.com/office/powerpoint/2010/main" val="4137603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-107084"/>
            <a:ext cx="7886700" cy="4351338"/>
          </a:xfrm>
        </p:spPr>
      </p:pic>
      <p:sp>
        <p:nvSpPr>
          <p:cNvPr id="5" name="Rectangle 4"/>
          <p:cNvSpPr/>
          <p:nvPr/>
        </p:nvSpPr>
        <p:spPr>
          <a:xfrm>
            <a:off x="1801091" y="4404836"/>
            <a:ext cx="80183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Should the “</a:t>
            </a:r>
            <a:r>
              <a:rPr lang="en-US" dirty="0" err="1"/>
              <a:t>ItemID</a:t>
            </a:r>
            <a:r>
              <a:rPr lang="en-US" dirty="0"/>
              <a:t>” class be shown as a separate class ? It depends on how the domain model is being used. </a:t>
            </a:r>
            <a:r>
              <a:rPr lang="en-US" dirty="0" err="1"/>
              <a:t>ItemID</a:t>
            </a:r>
            <a:r>
              <a:rPr lang="en-US" dirty="0"/>
              <a:t> is a new type with its own attributes Fig. 9.24 </a:t>
            </a:r>
            <a:r>
              <a:rPr lang="en-US" dirty="0" err="1"/>
              <a:t>ItemID</a:t>
            </a:r>
            <a:r>
              <a:rPr lang="en-US" dirty="0"/>
              <a:t> are primitive types(number, </a:t>
            </a:r>
            <a:r>
              <a:rPr lang="en-US" dirty="0" err="1"/>
              <a:t>boolean</a:t>
            </a:r>
            <a:r>
              <a:rPr lang="en-US" dirty="0"/>
              <a:t>, character, string…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4673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53" y="911369"/>
            <a:ext cx="7278927" cy="5459195"/>
          </a:xfrm>
        </p:spPr>
      </p:pic>
    </p:spTree>
    <p:extLst>
      <p:ext uri="{BB962C8B-B14F-4D97-AF65-F5344CB8AC3E}">
        <p14:creationId xmlns:p14="http://schemas.microsoft.com/office/powerpoint/2010/main" val="1821910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70" y="131907"/>
            <a:ext cx="5801784" cy="4351338"/>
          </a:xfrm>
        </p:spPr>
      </p:pic>
      <p:sp>
        <p:nvSpPr>
          <p:cNvPr id="5" name="Rectangle 4"/>
          <p:cNvSpPr/>
          <p:nvPr/>
        </p:nvSpPr>
        <p:spPr>
          <a:xfrm>
            <a:off x="2299854" y="471646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A Common Mistake when modeling the domain- Classes or Attributes?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Rule: If we do not think of a thing as a number or text in the real world, then it is probably a conceptual class. If it takes up space, then it is likely a conceptual class. Examples: Is a store an attribute of a Sale ? Is a destination an attribute of a flight ?</a:t>
            </a:r>
          </a:p>
        </p:txBody>
      </p:sp>
    </p:spTree>
    <p:extLst>
      <p:ext uri="{BB962C8B-B14F-4D97-AF65-F5344CB8AC3E}">
        <p14:creationId xmlns:p14="http://schemas.microsoft.com/office/powerpoint/2010/main" val="126511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38" t="12729" r="23494" b="21840"/>
          <a:stretch/>
        </p:blipFill>
        <p:spPr>
          <a:xfrm>
            <a:off x="2094415" y="768927"/>
            <a:ext cx="719505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1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definition: </a:t>
            </a:r>
            <a:r>
              <a:rPr lang="en-US" dirty="0"/>
              <a:t>Consider a system for a simple mobile phone. The phone can receive calls and call other phone numbers. It offers its owner a personal phone book to store </a:t>
            </a:r>
            <a:r>
              <a:rPr lang="en-US" dirty="0" smtClean="0"/>
              <a:t>names </a:t>
            </a:r>
            <a:r>
              <a:rPr lang="en-US" dirty="0"/>
              <a:t>and phone numbers. The phone book can be dynamically updated. The phone also manages a complete log of all incoming and outgoing calls and helps its owner to remember unanswered calls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Find classes and attributes for the mobile phone system.</a:t>
            </a:r>
          </a:p>
        </p:txBody>
      </p:sp>
    </p:spTree>
    <p:extLst>
      <p:ext uri="{BB962C8B-B14F-4D97-AF65-F5344CB8AC3E}">
        <p14:creationId xmlns:p14="http://schemas.microsoft.com/office/powerpoint/2010/main" val="701654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291"/>
            <a:ext cx="10515600" cy="506037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Problem </a:t>
            </a:r>
            <a:r>
              <a:rPr lang="en-US" dirty="0" smtClean="0"/>
              <a:t>definition: </a:t>
            </a:r>
          </a:p>
          <a:p>
            <a:pPr marL="0" indent="0" algn="just">
              <a:buNone/>
            </a:pPr>
            <a:r>
              <a:rPr lang="en-US" sz="2200" dirty="0" smtClean="0"/>
              <a:t>Consider </a:t>
            </a:r>
            <a:r>
              <a:rPr lang="en-US" sz="2200" dirty="0"/>
              <a:t>a </a:t>
            </a:r>
            <a:r>
              <a:rPr lang="en-US" sz="2200" dirty="0" smtClean="0"/>
              <a:t>smartphone system with the following key features:</a:t>
            </a:r>
            <a:endParaRPr lang="en-US" sz="2200" dirty="0"/>
          </a:p>
          <a:p>
            <a:pPr marL="0" indent="0" algn="just">
              <a:buNone/>
            </a:pPr>
            <a:r>
              <a:rPr lang="en-US" sz="2200" dirty="0" smtClean="0"/>
              <a:t>The phone </a:t>
            </a:r>
            <a:r>
              <a:rPr lang="en-US" sz="2200" dirty="0"/>
              <a:t>can receive calls, call other phone numbers. It offers its owner a personal phone book to store names and phone numbers. The phone book can be dynamically updated. The phone also manages a complete log of all incoming and outgoing calls and helps its owner to remember unanswered calls</a:t>
            </a:r>
            <a:r>
              <a:rPr lang="en-US" sz="2200" dirty="0" smtClean="0"/>
              <a:t>. It also have Internet connectivity, a</a:t>
            </a:r>
            <a:r>
              <a:rPr lang="en-US" sz="2200" dirty="0"/>
              <a:t> mobile </a:t>
            </a:r>
            <a:r>
              <a:rPr lang="en-US" sz="2200" dirty="0" smtClean="0"/>
              <a:t>browser, the </a:t>
            </a:r>
            <a:r>
              <a:rPr lang="en-US" sz="2200" dirty="0"/>
              <a:t>ability to sync more than one email account to a </a:t>
            </a:r>
            <a:r>
              <a:rPr lang="en-US" sz="2200" dirty="0" smtClean="0"/>
              <a:t>device, embedded</a:t>
            </a:r>
            <a:r>
              <a:rPr lang="en-US" sz="2200" dirty="0"/>
              <a:t> </a:t>
            </a:r>
            <a:r>
              <a:rPr lang="en-US" sz="2200" dirty="0" smtClean="0"/>
              <a:t>memory, a </a:t>
            </a:r>
            <a:r>
              <a:rPr lang="en-US" sz="2200" dirty="0"/>
              <a:t>hardware or software-based </a:t>
            </a:r>
            <a:r>
              <a:rPr lang="en-US" sz="2200" dirty="0" smtClean="0"/>
              <a:t>QWERTY keyboard, wireless </a:t>
            </a:r>
            <a:r>
              <a:rPr lang="en-US" sz="2200" dirty="0"/>
              <a:t>synchronization with other devices, such as laptop or desktop </a:t>
            </a:r>
            <a:r>
              <a:rPr lang="en-US" sz="2200" dirty="0" smtClean="0"/>
              <a:t>computers, the </a:t>
            </a:r>
            <a:r>
              <a:rPr lang="en-US" sz="2200" dirty="0"/>
              <a:t>ability to download applications and run them </a:t>
            </a:r>
            <a:r>
              <a:rPr lang="en-US" sz="2200" dirty="0" smtClean="0"/>
              <a:t>independently, support </a:t>
            </a:r>
            <a:r>
              <a:rPr lang="en-US" sz="2200" dirty="0"/>
              <a:t>for third-party </a:t>
            </a:r>
            <a:r>
              <a:rPr lang="en-US" sz="2200" dirty="0" smtClean="0"/>
              <a:t>applications, the </a:t>
            </a:r>
            <a:r>
              <a:rPr lang="en-US" sz="2200" dirty="0"/>
              <a:t>ability to run multiple applications </a:t>
            </a:r>
            <a:r>
              <a:rPr lang="en-US" sz="2200" dirty="0" smtClean="0"/>
              <a:t>simultaneously, touchscreen, Wi-Fi,</a:t>
            </a:r>
            <a:r>
              <a:rPr lang="en-US" sz="2200" dirty="0"/>
              <a:t> digital camera, typically with video </a:t>
            </a:r>
            <a:r>
              <a:rPr lang="en-US" sz="2200" dirty="0" smtClean="0"/>
              <a:t>capability, gaming, messaging, GPS, camera. </a:t>
            </a:r>
            <a:endParaRPr lang="en-US" sz="2200" dirty="0"/>
          </a:p>
          <a:p>
            <a:pPr marL="0" indent="0" algn="just">
              <a:buNone/>
            </a:pPr>
            <a:r>
              <a:rPr lang="en-US" sz="2200" dirty="0"/>
              <a:t>Find classes and attributes for the </a:t>
            </a:r>
            <a:r>
              <a:rPr lang="en-US" sz="2200" dirty="0" smtClean="0"/>
              <a:t>smartphone </a:t>
            </a:r>
            <a:r>
              <a:rPr lang="en-US" sz="2200" dirty="0"/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392108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955" t="23939" r="30710" b="16970"/>
          <a:stretch/>
        </p:blipFill>
        <p:spPr>
          <a:xfrm>
            <a:off x="2116016" y="602673"/>
            <a:ext cx="6331794" cy="5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443" t="22879" r="27131" b="16970"/>
          <a:stretch/>
        </p:blipFill>
        <p:spPr>
          <a:xfrm>
            <a:off x="2411190" y="872836"/>
            <a:ext cx="6473037" cy="48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909" t="23332" r="28068" b="18638"/>
          <a:stretch/>
        </p:blipFill>
        <p:spPr>
          <a:xfrm>
            <a:off x="2060060" y="820882"/>
            <a:ext cx="6709868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783" t="24546" r="27473" b="18484"/>
          <a:stretch/>
        </p:blipFill>
        <p:spPr>
          <a:xfrm>
            <a:off x="2098964" y="772472"/>
            <a:ext cx="7315200" cy="52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560</Words>
  <Application>Microsoft Office PowerPoint</Application>
  <PresentationFormat>Widescreen</PresentationFormat>
  <Paragraphs>24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DOMAIN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Attribute Notation</vt:lpstr>
      <vt:lpstr>More notation:  visibility name:type multiplicity=default{property-string}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localadmin</dc:creator>
  <cp:lastModifiedBy>localadmin</cp:lastModifiedBy>
  <cp:revision>19</cp:revision>
  <dcterms:created xsi:type="dcterms:W3CDTF">2021-09-22T05:21:57Z</dcterms:created>
  <dcterms:modified xsi:type="dcterms:W3CDTF">2021-09-29T06:29:59Z</dcterms:modified>
</cp:coreProperties>
</file>